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12192000"/>
  <p:notesSz cx="6858000" cy="9144000"/>
  <p:embeddedFontLst>
    <p:embeddedFont>
      <p:font typeface="Fredoka"/>
      <p:regular r:id="rId41"/>
      <p:bold r:id="rId42"/>
    </p:embeddedFont>
    <p:embeddedFont>
      <p:font typeface="Fredoka Medium"/>
      <p:regular r:id="rId43"/>
      <p:bold r:id="rId44"/>
    </p:embeddedFont>
    <p:embeddedFont>
      <p:font typeface="Klee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gsC9tjpBmuLUM4/eLEi2juZq2x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Fredoka-bold.fntdata"/><Relationship Id="rId41" Type="http://schemas.openxmlformats.org/officeDocument/2006/relationships/font" Target="fonts/Fredoka-regular.fntdata"/><Relationship Id="rId22" Type="http://schemas.openxmlformats.org/officeDocument/2006/relationships/slide" Target="slides/slide18.xml"/><Relationship Id="rId44" Type="http://schemas.openxmlformats.org/officeDocument/2006/relationships/font" Target="fonts/FredokaMedium-bold.fntdata"/><Relationship Id="rId21" Type="http://schemas.openxmlformats.org/officeDocument/2006/relationships/slide" Target="slides/slide17.xml"/><Relationship Id="rId43" Type="http://schemas.openxmlformats.org/officeDocument/2006/relationships/font" Target="fonts/FredokaMedium-regular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Klee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29371b4fa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029371b4fa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29371b4fa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029371b4fa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29371b4fa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29371b4fa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029371b4fa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029371b4fa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29371b4fa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029371b4fa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29371b4f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029371b4f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29371b4fa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029371b4fa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29371b4fa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029371b4fa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29371b4fa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029371b4fa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29371b4fa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029371b4fa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029371b4fa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29371b4fa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029371b4fa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29371b4fa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029371b4fa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29371b4fa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029371b4fa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29371b4fa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029371b4fa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29371b4fa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029371b4fa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29371b4fa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029371b4fa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29371b4fa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029371b4fa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29371b4f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029371b4f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29371b4fa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029371b4fa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8b783b956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f8b783b956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8b783b95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f8b783b95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8b783b95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f8b783b956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8b783b956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f8b783b956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29371b4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029371b4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29371b4f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029371b4f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29371b4fa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029371b4fa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29371b4fa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029371b4fa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rby presentation : r/MemeTemplatesOfficial" id="14" name="Google Shape;14;p15"/>
          <p:cNvPicPr preferRelativeResize="0"/>
          <p:nvPr/>
        </p:nvPicPr>
        <p:blipFill rotWithShape="1">
          <a:blip r:embed="rId2">
            <a:alphaModFix/>
          </a:blip>
          <a:srcRect b="4562" l="0" r="0" t="5473"/>
          <a:stretch/>
        </p:blipFill>
        <p:spPr>
          <a:xfrm>
            <a:off x="1981598" y="0"/>
            <a:ext cx="102104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rby presentation : r/MemeTemplatesOfficial" id="15" name="Google Shape;15;p15"/>
          <p:cNvPicPr preferRelativeResize="0"/>
          <p:nvPr/>
        </p:nvPicPr>
        <p:blipFill rotWithShape="1">
          <a:blip r:embed="rId2">
            <a:alphaModFix/>
          </a:blip>
          <a:srcRect b="4562" l="15438" r="61766" t="5473"/>
          <a:stretch/>
        </p:blipFill>
        <p:spPr>
          <a:xfrm>
            <a:off x="1463040" y="0"/>
            <a:ext cx="44223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rby presentation : r/MemeTemplatesOfficial" id="16" name="Google Shape;16;p15"/>
          <p:cNvPicPr preferRelativeResize="0"/>
          <p:nvPr/>
        </p:nvPicPr>
        <p:blipFill rotWithShape="1">
          <a:blip r:embed="rId2">
            <a:alphaModFix/>
          </a:blip>
          <a:srcRect b="4562" l="0" r="83391" t="5473"/>
          <a:stretch/>
        </p:blipFill>
        <p:spPr>
          <a:xfrm>
            <a:off x="1" y="0"/>
            <a:ext cx="16957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264160" y="1214808"/>
            <a:ext cx="11663680" cy="4749112"/>
          </a:xfrm>
          <a:prstGeom prst="roundRect">
            <a:avLst>
              <a:gd fmla="val 453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face with two eyes and a smile&#10;&#10;Description automatically generated" id="69" name="Google Shape;6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70" name="Google Shape;70;p24"/>
          <p:cNvSpPr txBox="1"/>
          <p:nvPr>
            <p:ph type="title"/>
          </p:nvPr>
        </p:nvSpPr>
        <p:spPr>
          <a:xfrm>
            <a:off x="838200" y="5245970"/>
            <a:ext cx="10515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edoka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/>
          <p:nvPr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stars on a black background&#10;&#10;Description automatically generated" id="72" name="Google Shape;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26916">
            <a:off x="11065336" y="5164159"/>
            <a:ext cx="1027761" cy="1701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stars on a black background&#10;&#10;Description automatically generated" id="73" name="Google Shape;7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723" y="411701"/>
            <a:ext cx="1257300" cy="1201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white star&#10;&#10;Description automatically generated" id="74" name="Google Shape;7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121288">
            <a:off x="10346905" y="160598"/>
            <a:ext cx="1816100" cy="922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white circle with a face&#10;&#10;Description automatically generated" id="75" name="Google Shape;7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4"/>
          <p:cNvSpPr txBox="1"/>
          <p:nvPr/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‹#›</a:t>
            </a:fld>
            <a:endParaRPr b="1" i="0" sz="2800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A87B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ackground with many cartoon characters&#10;&#10;Description automatically generated" id="18" name="Google Shape;18;p16"/>
          <p:cNvPicPr preferRelativeResize="0"/>
          <p:nvPr/>
        </p:nvPicPr>
        <p:blipFill rotWithShape="1">
          <a:blip r:embed="rId2">
            <a:alphaModFix amt="20000"/>
          </a:blip>
          <a:srcRect b="1318" l="6661" r="19190" t="578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45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6407385"/>
            <a:ext cx="12192000" cy="450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6"/>
          <p:cNvSpPr txBox="1"/>
          <p:nvPr>
            <p:ph idx="1" type="subTitle"/>
          </p:nvPr>
        </p:nvSpPr>
        <p:spPr>
          <a:xfrm rot="-540000">
            <a:off x="4879550" y="4585761"/>
            <a:ext cx="3877949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6"/>
          <p:cNvSpPr txBox="1"/>
          <p:nvPr>
            <p:ph type="ctrTitle"/>
          </p:nvPr>
        </p:nvSpPr>
        <p:spPr>
          <a:xfrm rot="-540000">
            <a:off x="4007201" y="3017881"/>
            <a:ext cx="5200195" cy="1685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0"/>
              <a:buFont typeface="Fredoka"/>
              <a:buNone/>
              <a:defRPr sz="11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1156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white dotted background&#10;&#10;Description automatically generated" id="25" name="Google Shape;25;p17"/>
          <p:cNvPicPr preferRelativeResize="0"/>
          <p:nvPr/>
        </p:nvPicPr>
        <p:blipFill rotWithShape="1">
          <a:blip r:embed="rId3">
            <a:alphaModFix/>
          </a:blip>
          <a:srcRect b="0" l="0" r="8730" t="0"/>
          <a:stretch/>
        </p:blipFill>
        <p:spPr>
          <a:xfrm>
            <a:off x="0" y="1156662"/>
            <a:ext cx="12192000" cy="570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7"/>
          <p:cNvSpPr txBox="1"/>
          <p:nvPr>
            <p:ph type="title"/>
          </p:nvPr>
        </p:nvSpPr>
        <p:spPr>
          <a:xfrm>
            <a:off x="2145738" y="189651"/>
            <a:ext cx="7900525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Fredoka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nk and white circle with a face&#10;&#10;Description automatically generated" id="27" name="Google Shape;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0" lvl="1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0" lvl="2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0" lvl="3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0" lvl="4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0" lvl="5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indent="0" lvl="6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indent="0" lvl="7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indent="0" lvl="8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with a blank sign&#10;&#10;Description automatically generated" id="30" name="Google Shape;3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>
            <p:ph type="title"/>
          </p:nvPr>
        </p:nvSpPr>
        <p:spPr>
          <a:xfrm>
            <a:off x="3599912" y="2837365"/>
            <a:ext cx="4992175" cy="2202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463D"/>
              </a:buClr>
              <a:buSzPts val="4400"/>
              <a:buFont typeface="Fredoka"/>
              <a:buNone/>
              <a:defRPr sz="4400">
                <a:solidFill>
                  <a:srgbClr val="8046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/>
          <p:nvPr/>
        </p:nvSpPr>
        <p:spPr>
          <a:xfrm>
            <a:off x="3397917" y="2127619"/>
            <a:ext cx="5396166" cy="42473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EF5DD"/>
                </a:solidFill>
                <a:latin typeface="Fredoka"/>
              </a:rPr>
              <a:t>Title</a:t>
            </a:r>
          </a:p>
        </p:txBody>
      </p:sp>
      <p:pic>
        <p:nvPicPr>
          <p:cNvPr descr="A pink and white circle with a face&#10;&#10;Description automatically generated" id="33" name="Google Shape;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0" lvl="1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0" lvl="2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0" lvl="3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0" lvl="4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0" lvl="5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indent="0" lvl="6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indent="0" lvl="7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indent="0" lvl="8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character on a white surface&#10;&#10;Description automatically generated" id="36" name="Google Shape;3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97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9"/>
          <p:cNvSpPr txBox="1"/>
          <p:nvPr>
            <p:ph type="title"/>
          </p:nvPr>
        </p:nvSpPr>
        <p:spPr>
          <a:xfrm rot="-615876">
            <a:off x="1688734" y="415899"/>
            <a:ext cx="260750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1602669" y="3348814"/>
            <a:ext cx="46457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  <a:defRPr b="0" i="0" sz="4000">
                <a:solidFill>
                  <a:srgbClr val="044DC1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6591300" y="339253"/>
            <a:ext cx="5183188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  <a:defRPr b="0" i="0" sz="3600">
                <a:solidFill>
                  <a:srgbClr val="6F76D0"/>
                </a:solidFill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descr="A pink yellow and blue arrow&#10;&#10;Description automatically generated" id="40" name="Google Shape;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82" y="3073855"/>
            <a:ext cx="821156" cy="1257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yellow and blue arrow&#10;&#10;Description automatically generated" id="41" name="Google Shape;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161662" y="3073855"/>
            <a:ext cx="821156" cy="12578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white circle with a face&#10;&#10;Description automatically generated" id="42" name="Google Shape;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07264">
            <a:off x="503591" y="1053205"/>
            <a:ext cx="9720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nk and white circle with a face&#10;&#10;Description automatically generated" id="43" name="Google Shape;4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9"/>
          <p:cNvSpPr txBox="1"/>
          <p:nvPr/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‹#›</a:t>
            </a:fld>
            <a:endParaRPr b="1" i="0" sz="2800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nk background with many icons&#10;&#10;Description automatically generated" id="46" name="Google Shape;4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0"/>
          <p:cNvSpPr/>
          <p:nvPr/>
        </p:nvSpPr>
        <p:spPr>
          <a:xfrm>
            <a:off x="360680" y="914400"/>
            <a:ext cx="11470640" cy="5608320"/>
          </a:xfrm>
          <a:custGeom>
            <a:rect b="b" l="l" r="r" t="t"/>
            <a:pathLst>
              <a:path extrusionOk="0" h="5608320" w="11470640">
                <a:moveTo>
                  <a:pt x="1292475" y="0"/>
                </a:moveTo>
                <a:lnTo>
                  <a:pt x="11327516" y="0"/>
                </a:lnTo>
                <a:cubicBezTo>
                  <a:pt x="11406561" y="0"/>
                  <a:pt x="11470640" y="64079"/>
                  <a:pt x="11470640" y="143124"/>
                </a:cubicBezTo>
                <a:lnTo>
                  <a:pt x="11470640" y="4338572"/>
                </a:lnTo>
                <a:lnTo>
                  <a:pt x="10175241" y="5608320"/>
                </a:lnTo>
                <a:lnTo>
                  <a:pt x="143124" y="5608320"/>
                </a:lnTo>
                <a:cubicBezTo>
                  <a:pt x="64079" y="5608320"/>
                  <a:pt x="0" y="5544241"/>
                  <a:pt x="0" y="5465196"/>
                </a:cubicBezTo>
                <a:lnTo>
                  <a:pt x="0" y="12668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nk surface with a white spot&#10;&#10;Description automatically generated" id="48" name="Google Shape;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204" y="424506"/>
            <a:ext cx="7829592" cy="98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/>
          <p:nvPr>
            <p:ph type="title"/>
          </p:nvPr>
        </p:nvSpPr>
        <p:spPr>
          <a:xfrm>
            <a:off x="3643197" y="568614"/>
            <a:ext cx="4905607" cy="701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edok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1133557" y="3179873"/>
            <a:ext cx="3096401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i="0" sz="90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4547800" y="3179873"/>
            <a:ext cx="3096401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i="0" sz="90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3" type="body"/>
          </p:nvPr>
        </p:nvSpPr>
        <p:spPr>
          <a:xfrm>
            <a:off x="7962042" y="3179873"/>
            <a:ext cx="3096401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i="0" sz="90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4" type="body"/>
          </p:nvPr>
        </p:nvSpPr>
        <p:spPr>
          <a:xfrm>
            <a:off x="1518571" y="5254825"/>
            <a:ext cx="232637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i="0" sz="2400">
                <a:solidFill>
                  <a:srgbClr val="595959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5" type="body"/>
          </p:nvPr>
        </p:nvSpPr>
        <p:spPr>
          <a:xfrm>
            <a:off x="4932814" y="5254825"/>
            <a:ext cx="232637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i="0" sz="2400">
                <a:solidFill>
                  <a:srgbClr val="595959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6" type="body"/>
          </p:nvPr>
        </p:nvSpPr>
        <p:spPr>
          <a:xfrm>
            <a:off x="8347056" y="5254825"/>
            <a:ext cx="232637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i="0" sz="2400">
                <a:solidFill>
                  <a:srgbClr val="595959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nk and white circle with a face&#10;&#10;Description automatically generated" id="56" name="Google Shape;5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0" lvl="1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0" lvl="2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0" lvl="3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0" lvl="4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0" lvl="5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indent="0" lvl="6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indent="0" lvl="7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indent="0" lvl="8" marL="0" algn="l">
              <a:spcBef>
                <a:spcPts val="0"/>
              </a:spcBef>
              <a:buNone/>
              <a:defRPr b="1" i="0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and blue background with stars&#10;&#10;Description automatically generated" id="59" name="Google Shape;5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1"/>
          <p:cNvSpPr/>
          <p:nvPr>
            <p:ph idx="1" type="body"/>
          </p:nvPr>
        </p:nvSpPr>
        <p:spPr>
          <a:xfrm>
            <a:off x="244475" y="669628"/>
            <a:ext cx="8889366" cy="5851501"/>
          </a:xfrm>
          <a:prstGeom prst="roundRect">
            <a:avLst>
              <a:gd fmla="val 2473" name="adj"/>
            </a:avLst>
          </a:prstGeom>
          <a:solidFill>
            <a:srgbClr val="C9DCDE"/>
          </a:solidFill>
          <a:ln>
            <a:noFill/>
          </a:ln>
          <a:effectLst>
            <a:outerShdw rotWithShape="0" algn="tl" dir="2700000" dist="146025">
              <a:srgbClr val="3C344B"/>
            </a:outerShdw>
          </a:effectLst>
        </p:spPr>
        <p:txBody>
          <a:bodyPr anchorCtr="0" anchor="t" bIns="45700" lIns="91425" spcFirstLastPara="1" rIns="91425" wrap="square" tIns="3960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75"/>
              </a:buClr>
              <a:buSzPts val="5400"/>
              <a:buNone/>
              <a:defRPr b="1" i="0" sz="5400">
                <a:solidFill>
                  <a:srgbClr val="FFFF75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nk and white circle with a face&#10;&#10;Description automatically generated" id="61" name="Google Shape;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280" y="213043"/>
            <a:ext cx="375443" cy="3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1"/>
          <p:cNvSpPr txBox="1"/>
          <p:nvPr/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‹#›</a:t>
            </a:fld>
            <a:endParaRPr b="1" i="0" sz="2800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rtoon face with two eyes and a smile&#10;&#10;Description automatically generated" id="65" name="Google Shape;6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82976" y="1075177"/>
            <a:ext cx="4826049" cy="25334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66" name="Google Shape;66;p23"/>
          <p:cNvSpPr txBox="1"/>
          <p:nvPr>
            <p:ph type="title"/>
          </p:nvPr>
        </p:nvSpPr>
        <p:spPr>
          <a:xfrm>
            <a:off x="838200" y="4257702"/>
            <a:ext cx="105156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Fredoka"/>
              <a:buNone/>
              <a:defRPr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Fredoka"/>
              <a:buNone/>
              <a:defRPr b="1" i="0" sz="44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5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1.gif"/><Relationship Id="rId5" Type="http://schemas.openxmlformats.org/officeDocument/2006/relationships/image" Target="../media/image46.png"/><Relationship Id="rId6" Type="http://schemas.openxmlformats.org/officeDocument/2006/relationships/image" Target="../media/image39.gif"/><Relationship Id="rId7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920" y="717544"/>
            <a:ext cx="5662159" cy="542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5872" y="2114106"/>
            <a:ext cx="2289839" cy="10818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>
            <p:ph type="ctrTitle"/>
          </p:nvPr>
        </p:nvSpPr>
        <p:spPr>
          <a:xfrm rot="-539922">
            <a:off x="4570097" y="3596241"/>
            <a:ext cx="3906988" cy="604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Fredoka"/>
              <a:buNone/>
            </a:pPr>
            <a:r>
              <a:rPr lang="en-GB" sz="3700">
                <a:latin typeface="Klee One"/>
                <a:ea typeface="Klee One"/>
                <a:cs typeface="Klee One"/>
                <a:sym typeface="Klee One"/>
              </a:rPr>
              <a:t>視窗程式設計</a:t>
            </a:r>
            <a:endParaRPr sz="36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84" name="Google Shape;84;p2"/>
          <p:cNvSpPr txBox="1"/>
          <p:nvPr>
            <p:ph idx="1" type="subTitle"/>
          </p:nvPr>
        </p:nvSpPr>
        <p:spPr>
          <a:xfrm rot="-539957">
            <a:off x="4933571" y="3065311"/>
            <a:ext cx="4021807" cy="3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b="1" lang="en-GB" sz="2000">
                <a:latin typeface="Klee One"/>
                <a:ea typeface="Klee One"/>
                <a:cs typeface="Klee One"/>
                <a:sym typeface="Klee One"/>
              </a:rPr>
              <a:t>Window Program Design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85" name="Google Shape;85;p2"/>
          <p:cNvSpPr txBox="1"/>
          <p:nvPr/>
        </p:nvSpPr>
        <p:spPr>
          <a:xfrm rot="-539922">
            <a:off x="4885781" y="4127101"/>
            <a:ext cx="3906988" cy="56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Fredoka"/>
              <a:buNone/>
            </a:pPr>
            <a:r>
              <a:rPr b="1" lang="en-GB" sz="3400">
                <a:solidFill>
                  <a:schemeClr val="dk2"/>
                </a:solidFill>
                <a:latin typeface="Klee One"/>
                <a:ea typeface="Klee One"/>
                <a:cs typeface="Klee One"/>
                <a:sym typeface="Klee One"/>
              </a:rPr>
              <a:t>Homework 2</a:t>
            </a:r>
            <a:endParaRPr b="1" sz="3400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group of cartoon characters&#10;&#10;Description automatically generated" id="86" name="Google Shape;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98701" y="496990"/>
            <a:ext cx="13539650" cy="618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29371b4fa_0_41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84" name="Google Shape;184;g3029371b4fa_0_41"/>
          <p:cNvSpPr txBox="1"/>
          <p:nvPr>
            <p:ph idx="1" type="body"/>
          </p:nvPr>
        </p:nvSpPr>
        <p:spPr>
          <a:xfrm>
            <a:off x="1426575" y="2732346"/>
            <a:ext cx="4645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如果庫存狀況沒問題，則輸出此筆訂單成立，輸出總金額，並要求使用者輸入消費者的付款金額</a:t>
            </a:r>
            <a:br>
              <a:rPr lang="en-GB" sz="2500"/>
            </a:b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solidFill>
                  <a:schemeClr val="accent5"/>
                </a:solidFill>
                <a:latin typeface="Klee One"/>
                <a:ea typeface="Klee One"/>
                <a:cs typeface="Klee One"/>
                <a:sym typeface="Klee One"/>
              </a:rPr>
              <a:t>如果付款金額不足，必須要求重新輸入，直到金額足夠為止</a:t>
            </a:r>
            <a:endParaRPr b="1" sz="2500">
              <a:solidFill>
                <a:schemeClr val="accent5"/>
              </a:solidFill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solidFill>
                  <a:schemeClr val="accent2"/>
                </a:solidFill>
                <a:latin typeface="Klee One"/>
                <a:ea typeface="Klee One"/>
                <a:cs typeface="Klee One"/>
                <a:sym typeface="Klee One"/>
              </a:rPr>
              <a:t>輸入之後，輸出需找零多少錢</a:t>
            </a:r>
            <a:endParaRPr b="1" sz="2500">
              <a:solidFill>
                <a:schemeClr val="accent2"/>
              </a:solidFill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85" name="Google Shape;185;g3029371b4fa_0_41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86" name="Google Shape;186;g3029371b4fa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300" y="1497028"/>
            <a:ext cx="54768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29371b4fa_0_49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92" name="Google Shape;192;g3029371b4fa_0_49"/>
          <p:cNvSpPr txBox="1"/>
          <p:nvPr>
            <p:ph idx="1" type="body"/>
          </p:nvPr>
        </p:nvSpPr>
        <p:spPr>
          <a:xfrm>
            <a:off x="1426575" y="2732346"/>
            <a:ext cx="464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</p:txBody>
      </p:sp>
      <p:sp>
        <p:nvSpPr>
          <p:cNvPr id="193" name="Google Shape;193;g3029371b4fa_0_49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94" name="Google Shape;194;g3029371b4fa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550" y="1828528"/>
            <a:ext cx="5814825" cy="423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29371b4fa_0_57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00" name="Google Shape;200;g3029371b4fa_0_57"/>
          <p:cNvSpPr txBox="1"/>
          <p:nvPr>
            <p:ph idx="1" type="body"/>
          </p:nvPr>
        </p:nvSpPr>
        <p:spPr>
          <a:xfrm>
            <a:off x="1426575" y="2732346"/>
            <a:ext cx="464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</p:txBody>
      </p:sp>
      <p:sp>
        <p:nvSpPr>
          <p:cNvPr id="201" name="Google Shape;201;g3029371b4fa_0_57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02" name="Google Shape;202;g3029371b4f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988" y="2544146"/>
            <a:ext cx="553402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29371b4fa_0_82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08" name="Google Shape;208;g3029371b4fa_0_82"/>
          <p:cNvSpPr txBox="1"/>
          <p:nvPr>
            <p:ph idx="1" type="body"/>
          </p:nvPr>
        </p:nvSpPr>
        <p:spPr>
          <a:xfrm>
            <a:off x="1426575" y="2732350"/>
            <a:ext cx="696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訂單成立後，請記得將庫存數量扣除購買數量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否則可能會影響到操作 3 的結果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09" name="Google Shape;209;g3029371b4fa_0_82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 rot="-616010">
            <a:off x="1683634" y="443032"/>
            <a:ext cx="3235099" cy="923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檢查庫存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426544" y="2600396"/>
            <a:ext cx="564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3200">
                <a:latin typeface="Klee One"/>
                <a:ea typeface="Klee One"/>
                <a:cs typeface="Klee One"/>
                <a:sym typeface="Klee One"/>
              </a:rPr>
              <a:t>查看庫存狀況，如果有商品的庫存 &lt;= 5，則回報</a:t>
            </a:r>
            <a:endParaRPr b="1" sz="32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16" name="Google Shape;216;p7"/>
          <p:cNvSpPr txBox="1"/>
          <p:nvPr>
            <p:ph idx="2" type="body"/>
          </p:nvPr>
        </p:nvSpPr>
        <p:spPr>
          <a:xfrm>
            <a:off x="6591300" y="339253"/>
            <a:ext cx="5183188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3: 檢查庫存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17" name="Google Shape;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143" y="1728998"/>
            <a:ext cx="4142588" cy="465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525" y="3830096"/>
            <a:ext cx="39433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29371b4fa_0_73"/>
          <p:cNvSpPr txBox="1"/>
          <p:nvPr>
            <p:ph type="title"/>
          </p:nvPr>
        </p:nvSpPr>
        <p:spPr>
          <a:xfrm rot="-616010">
            <a:off x="1683634" y="443032"/>
            <a:ext cx="3235099" cy="923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檢查庫存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24" name="Google Shape;224;g3029371b4fa_0_73"/>
          <p:cNvSpPr txBox="1"/>
          <p:nvPr>
            <p:ph idx="1" type="body"/>
          </p:nvPr>
        </p:nvSpPr>
        <p:spPr>
          <a:xfrm>
            <a:off x="1426544" y="2600396"/>
            <a:ext cx="5641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3200">
                <a:latin typeface="Klee One"/>
                <a:ea typeface="Klee One"/>
                <a:cs typeface="Klee One"/>
                <a:sym typeface="Klee One"/>
              </a:rPr>
              <a:t>如果庫存狀況良好，</a:t>
            </a:r>
            <a:br>
              <a:rPr b="1" lang="en-GB" sz="32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3200">
                <a:latin typeface="Klee One"/>
                <a:ea typeface="Klee One"/>
                <a:cs typeface="Klee One"/>
                <a:sym typeface="Klee One"/>
              </a:rPr>
              <a:t>則輸出商品數量即可</a:t>
            </a:r>
            <a:endParaRPr b="1" sz="32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25" name="Google Shape;225;g3029371b4fa_0_73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3: 檢查庫存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26" name="Google Shape;226;g3029371b4f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594" y="1885653"/>
            <a:ext cx="429577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>
            <p:ph type="title"/>
          </p:nvPr>
        </p:nvSpPr>
        <p:spPr>
          <a:xfrm rot="-615757">
            <a:off x="1681199" y="1303"/>
            <a:ext cx="3531092" cy="175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查詢</a:t>
            </a:r>
            <a:br>
              <a:rPr lang="en-GB" sz="6000">
                <a:latin typeface="Klee One"/>
                <a:ea typeface="Klee One"/>
                <a:cs typeface="Klee One"/>
                <a:sym typeface="Klee One"/>
              </a:rPr>
            </a:b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總收入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32" name="Google Shape;232;p8"/>
          <p:cNvSpPr txBox="1"/>
          <p:nvPr>
            <p:ph idx="1" type="body"/>
          </p:nvPr>
        </p:nvSpPr>
        <p:spPr>
          <a:xfrm>
            <a:off x="1509444" y="2846295"/>
            <a:ext cx="5641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3400">
                <a:latin typeface="Klee One"/>
                <a:ea typeface="Klee One"/>
                <a:cs typeface="Klee One"/>
                <a:sym typeface="Klee One"/>
              </a:rPr>
              <a:t>輸出所有</a:t>
            </a:r>
            <a:br>
              <a:rPr b="1" lang="en-GB" sz="34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3400">
                <a:latin typeface="Klee One"/>
                <a:ea typeface="Klee One"/>
                <a:cs typeface="Klee One"/>
                <a:sym typeface="Klee One"/>
              </a:rPr>
              <a:t>"付款成功"訂單金額加總</a:t>
            </a:r>
            <a:endParaRPr b="1" sz="3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33" name="Google Shape;233;p8"/>
          <p:cNvSpPr txBox="1"/>
          <p:nvPr>
            <p:ph idx="2" type="body"/>
          </p:nvPr>
        </p:nvSpPr>
        <p:spPr>
          <a:xfrm>
            <a:off x="6591300" y="339253"/>
            <a:ext cx="5183188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操作 4: 查詢總收入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34" name="Google Shape;2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4971" y="1152263"/>
            <a:ext cx="5012532" cy="525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29371b4fa_0_89"/>
          <p:cNvSpPr txBox="1"/>
          <p:nvPr>
            <p:ph type="title"/>
          </p:nvPr>
        </p:nvSpPr>
        <p:spPr>
          <a:xfrm rot="-615757">
            <a:off x="1681199" y="1303"/>
            <a:ext cx="3531092" cy="1754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查詢</a:t>
            </a:r>
            <a:br>
              <a:rPr lang="en-GB" sz="6000">
                <a:latin typeface="Klee One"/>
                <a:ea typeface="Klee One"/>
                <a:cs typeface="Klee One"/>
                <a:sym typeface="Klee One"/>
              </a:rPr>
            </a:b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總收入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40" name="Google Shape;240;g3029371b4fa_0_89"/>
          <p:cNvSpPr txBox="1"/>
          <p:nvPr>
            <p:ph idx="1" type="body"/>
          </p:nvPr>
        </p:nvSpPr>
        <p:spPr>
          <a:xfrm>
            <a:off x="1509444" y="2846295"/>
            <a:ext cx="564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3400"/>
          </a:p>
        </p:txBody>
      </p:sp>
      <p:sp>
        <p:nvSpPr>
          <p:cNvPr id="241" name="Google Shape;241;g3029371b4fa_0_89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操作 4: 查詢總收入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42" name="Google Shape;242;g3029371b4fa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02" y="2644850"/>
            <a:ext cx="5232175" cy="29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029371b4fa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394" y="2487628"/>
            <a:ext cx="4736256" cy="331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 txBox="1"/>
          <p:nvPr>
            <p:ph type="title"/>
          </p:nvPr>
        </p:nvSpPr>
        <p:spPr>
          <a:xfrm rot="-615690">
            <a:off x="1670669" y="298579"/>
            <a:ext cx="4858512" cy="923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計算人氣商品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49" name="Google Shape;249;p9"/>
          <p:cNvSpPr txBox="1"/>
          <p:nvPr>
            <p:ph idx="1" type="body"/>
          </p:nvPr>
        </p:nvSpPr>
        <p:spPr>
          <a:xfrm>
            <a:off x="1602669" y="2548597"/>
            <a:ext cx="4686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b="1" lang="en-GB" sz="3600">
                <a:latin typeface="Klee One"/>
                <a:ea typeface="Klee One"/>
                <a:cs typeface="Klee One"/>
                <a:sym typeface="Klee One"/>
              </a:rPr>
              <a:t>將所有商品的購買總數量由大到小排序，並依序輸出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50" name="Google Shape;250;p9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5: 計算人氣商品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251" name="Google Shape;2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29371b4fa_0_98"/>
          <p:cNvSpPr txBox="1"/>
          <p:nvPr>
            <p:ph type="title"/>
          </p:nvPr>
        </p:nvSpPr>
        <p:spPr>
          <a:xfrm rot="-615690">
            <a:off x="1670669" y="298579"/>
            <a:ext cx="4858512" cy="923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/>
              <a:t>計算人氣商品</a:t>
            </a:r>
            <a:endParaRPr/>
          </a:p>
        </p:txBody>
      </p:sp>
      <p:sp>
        <p:nvSpPr>
          <p:cNvPr id="257" name="Google Shape;257;g3029371b4fa_0_98"/>
          <p:cNvSpPr txBox="1"/>
          <p:nvPr>
            <p:ph idx="1" type="body"/>
          </p:nvPr>
        </p:nvSpPr>
        <p:spPr>
          <a:xfrm>
            <a:off x="1602669" y="2548597"/>
            <a:ext cx="468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58" name="Google Shape;258;g3029371b4fa_0_98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lang="en-GB"/>
              <a:t>功能 5: 計算人氣商品</a:t>
            </a:r>
            <a:endParaRPr/>
          </a:p>
        </p:txBody>
      </p:sp>
      <p:pic>
        <p:nvPicPr>
          <p:cNvPr id="259" name="Google Shape;259;g3029371b4fa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029371b4fa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638" y="1831150"/>
            <a:ext cx="3919975" cy="46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3350303" y="2884499"/>
            <a:ext cx="5491393" cy="2202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463D"/>
              </a:buClr>
              <a:buSzPts val="4400"/>
              <a:buFont typeface="Fredoka"/>
              <a:buNone/>
            </a:pPr>
            <a:r>
              <a:rPr lang="en-GB">
                <a:latin typeface="Klee One"/>
                <a:ea typeface="Klee One"/>
                <a:cs typeface="Klee One"/>
                <a:sym typeface="Klee One"/>
              </a:rPr>
              <a:t>Homework 2-1</a:t>
            </a:r>
            <a:br>
              <a:rPr lang="en-GB">
                <a:latin typeface="Klee One"/>
                <a:ea typeface="Klee One"/>
                <a:cs typeface="Klee One"/>
                <a:sym typeface="Klee One"/>
              </a:rPr>
            </a:br>
            <a:r>
              <a:rPr lang="en-GB">
                <a:latin typeface="Klee One"/>
                <a:ea typeface="Klee One"/>
                <a:cs typeface="Klee One"/>
                <a:sym typeface="Klee One"/>
              </a:rPr>
              <a:t>商店管理程式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pink stuffed animal&#10;&#10;Description automatically generated"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24227" y="0"/>
            <a:ext cx="8435097" cy="669522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artoon character with mouth open&#10;&#10;Description automatically generated"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0160" y="6975642"/>
            <a:ext cx="14752320" cy="68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-4465674" y="-2755820"/>
            <a:ext cx="4543646" cy="2615609"/>
          </a:xfrm>
          <a:prstGeom prst="wedgeEllipseCallout">
            <a:avLst>
              <a:gd fmla="val -24577" name="adj1"/>
              <a:gd fmla="val 74695" name="adj2"/>
            </a:avLst>
          </a:prstGeom>
          <a:solidFill>
            <a:schemeClr val="accent1"/>
          </a:solidFill>
          <a:ln cap="flat" cmpd="sng" w="12700">
            <a:solidFill>
              <a:srgbClr val="681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Once you’ve finished editing your text, move the Kirby back to the center of the slide to make it splat on to the page!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29371b4fa_0_159"/>
          <p:cNvSpPr txBox="1"/>
          <p:nvPr>
            <p:ph type="title"/>
          </p:nvPr>
        </p:nvSpPr>
        <p:spPr>
          <a:xfrm rot="-615690">
            <a:off x="1670669" y="298579"/>
            <a:ext cx="4858512" cy="9234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/>
              <a:t>計算人氣商品</a:t>
            </a:r>
            <a:endParaRPr/>
          </a:p>
        </p:txBody>
      </p:sp>
      <p:sp>
        <p:nvSpPr>
          <p:cNvPr id="266" name="Google Shape;266;g3029371b4fa_0_159"/>
          <p:cNvSpPr txBox="1"/>
          <p:nvPr>
            <p:ph idx="1" type="body"/>
          </p:nvPr>
        </p:nvSpPr>
        <p:spPr>
          <a:xfrm>
            <a:off x="1602669" y="2548597"/>
            <a:ext cx="46863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b="1" lang="en-GB" sz="2700">
                <a:latin typeface="Klee One"/>
                <a:ea typeface="Klee One"/>
                <a:cs typeface="Klee One"/>
                <a:sym typeface="Klee One"/>
              </a:rPr>
              <a:t>對於相同數量的情況，</a:t>
            </a:r>
            <a:br>
              <a:rPr b="1" lang="en-GB" sz="27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700">
                <a:latin typeface="Klee One"/>
                <a:ea typeface="Klee One"/>
                <a:cs typeface="Klee One"/>
                <a:sym typeface="Klee One"/>
              </a:rPr>
              <a:t>優先選擇商品編號小的 </a:t>
            </a:r>
            <a:br>
              <a:rPr b="1" lang="en-GB" sz="27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100">
                <a:latin typeface="Klee One"/>
                <a:ea typeface="Klee One"/>
                <a:cs typeface="Klee One"/>
                <a:sym typeface="Klee One"/>
              </a:rPr>
              <a:t>(在開店時越先被輸入的商品編號越小)</a:t>
            </a:r>
            <a:br>
              <a:rPr lang="en-GB" sz="2700"/>
            </a:br>
            <a:br>
              <a:rPr lang="en-GB" sz="2700"/>
            </a:br>
            <a:r>
              <a:rPr lang="en-GB" sz="2700"/>
              <a:t>Example: </a:t>
            </a:r>
            <a:br>
              <a:rPr lang="en-GB" sz="2700"/>
            </a:br>
            <a:r>
              <a:rPr lang="en-GB" sz="2700"/>
              <a:t>kirby1: 10, kirby2: 10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lang="en-GB" sz="2700"/>
              <a:t>1st kirby1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lang="en-GB" sz="2700"/>
              <a:t>2nd kirby2</a:t>
            </a:r>
            <a:endParaRPr sz="2700"/>
          </a:p>
        </p:txBody>
      </p:sp>
      <p:sp>
        <p:nvSpPr>
          <p:cNvPr id="267" name="Google Shape;267;g3029371b4fa_0_159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lang="en-GB"/>
              <a:t>功能 5: 計算人氣商品</a:t>
            </a:r>
            <a:endParaRPr/>
          </a:p>
        </p:txBody>
      </p:sp>
      <p:pic>
        <p:nvPicPr>
          <p:cNvPr id="268" name="Google Shape;268;g3029371b4fa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29371b4fa_0_113"/>
          <p:cNvSpPr txBox="1"/>
          <p:nvPr>
            <p:ph type="title"/>
          </p:nvPr>
        </p:nvSpPr>
        <p:spPr>
          <a:xfrm rot="-615690">
            <a:off x="1670669" y="298579"/>
            <a:ext cx="4858512" cy="923452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28575">
              <a:srgbClr val="000000">
                <a:alpha val="74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redoka"/>
              <a:buNone/>
            </a:pPr>
            <a:r>
              <a:rPr lang="en-GB" sz="6000">
                <a:latin typeface="Klee One"/>
                <a:ea typeface="Klee One"/>
                <a:cs typeface="Klee One"/>
                <a:sym typeface="Klee One"/>
              </a:rPr>
              <a:t>關店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74" name="Google Shape;274;g3029371b4fa_0_113"/>
          <p:cNvSpPr txBox="1"/>
          <p:nvPr>
            <p:ph idx="1" type="body"/>
          </p:nvPr>
        </p:nvSpPr>
        <p:spPr>
          <a:xfrm>
            <a:off x="1602669" y="2548597"/>
            <a:ext cx="468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b="1" lang="en-GB" sz="3600">
                <a:latin typeface="Klee One"/>
                <a:ea typeface="Klee One"/>
                <a:cs typeface="Klee One"/>
                <a:sym typeface="Klee One"/>
              </a:rPr>
              <a:t>結束程式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275" name="Google Shape;275;g3029371b4fa_0_113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lang="en-GB"/>
              <a:t>功能 6: </a:t>
            </a:r>
            <a:r>
              <a:rPr lang="en-GB"/>
              <a:t>關店</a:t>
            </a:r>
            <a:endParaRPr/>
          </a:p>
        </p:txBody>
      </p:sp>
      <p:pic>
        <p:nvPicPr>
          <p:cNvPr id="276" name="Google Shape;276;g3029371b4fa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29371b4fa_0_127"/>
          <p:cNvSpPr txBox="1"/>
          <p:nvPr>
            <p:ph type="title"/>
          </p:nvPr>
        </p:nvSpPr>
        <p:spPr>
          <a:xfrm>
            <a:off x="3350303" y="2884499"/>
            <a:ext cx="54915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463D"/>
              </a:buClr>
              <a:buSzPts val="4400"/>
              <a:buFont typeface="Fredoka"/>
              <a:buNone/>
            </a:pPr>
            <a:r>
              <a:rPr lang="en-GB">
                <a:latin typeface="Klee One"/>
                <a:ea typeface="Klee One"/>
                <a:cs typeface="Klee One"/>
                <a:sym typeface="Klee One"/>
              </a:rPr>
              <a:t>Homework 2-2</a:t>
            </a:r>
            <a:br>
              <a:rPr lang="en-GB">
                <a:latin typeface="Klee One"/>
                <a:ea typeface="Klee One"/>
                <a:cs typeface="Klee One"/>
                <a:sym typeface="Klee One"/>
              </a:rPr>
            </a:br>
            <a:r>
              <a:rPr lang="en-GB">
                <a:latin typeface="Klee One"/>
                <a:ea typeface="Klee One"/>
                <a:cs typeface="Klee One"/>
                <a:sym typeface="Klee One"/>
              </a:rPr>
              <a:t>商店管理程式-</a:t>
            </a:r>
            <a:r>
              <a:rPr lang="en-GB">
                <a:latin typeface="Klee One"/>
                <a:ea typeface="Klee One"/>
                <a:cs typeface="Klee One"/>
                <a:sym typeface="Klee One"/>
              </a:rPr>
              <a:t>進階版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pink stuffed animal&#10;&#10;Description automatically generated" id="283" name="Google Shape;283;g3029371b4fa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924227" y="0"/>
            <a:ext cx="8435096" cy="66952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029371b4fa_0_127"/>
          <p:cNvSpPr txBox="1"/>
          <p:nvPr>
            <p:ph idx="12" type="sldNum"/>
          </p:nvPr>
        </p:nvSpPr>
        <p:spPr>
          <a:xfrm>
            <a:off x="588326" y="131901"/>
            <a:ext cx="113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artoon character with mouth open&#10;&#10;Description automatically generated" id="285" name="Google Shape;285;g3029371b4fa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0160" y="6975642"/>
            <a:ext cx="14752319" cy="68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029371b4fa_0_127"/>
          <p:cNvSpPr/>
          <p:nvPr/>
        </p:nvSpPr>
        <p:spPr>
          <a:xfrm>
            <a:off x="-4465674" y="-2755820"/>
            <a:ext cx="4543500" cy="2615700"/>
          </a:xfrm>
          <a:prstGeom prst="wedgeEllipseCallout">
            <a:avLst>
              <a:gd fmla="val -24577" name="adj1"/>
              <a:gd fmla="val 74695" name="adj2"/>
            </a:avLst>
          </a:prstGeom>
          <a:solidFill>
            <a:schemeClr val="accent1"/>
          </a:solidFill>
          <a:ln cap="flat" cmpd="sng" w="12700">
            <a:solidFill>
              <a:srgbClr val="68183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Once you’ve finished editing your text, move the Kirby back to the center of the slide to make it splat on to the page!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/>
          <p:nvPr>
            <p:ph type="title"/>
          </p:nvPr>
        </p:nvSpPr>
        <p:spPr>
          <a:xfrm>
            <a:off x="3643197" y="568614"/>
            <a:ext cx="490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edoka"/>
              <a:buNone/>
            </a:pPr>
            <a:r>
              <a:rPr lang="en-GB"/>
              <a:t>Homework 2-2</a:t>
            </a:r>
            <a:endParaRPr/>
          </a:p>
        </p:txBody>
      </p:sp>
      <p:grpSp>
        <p:nvGrpSpPr>
          <p:cNvPr id="292" name="Google Shape;292;p10"/>
          <p:cNvGrpSpPr/>
          <p:nvPr/>
        </p:nvGrpSpPr>
        <p:grpSpPr>
          <a:xfrm>
            <a:off x="1133557" y="2033665"/>
            <a:ext cx="3096401" cy="3071561"/>
            <a:chOff x="760108" y="6735978"/>
            <a:chExt cx="3096401" cy="3071561"/>
          </a:xfrm>
        </p:grpSpPr>
        <p:pic>
          <p:nvPicPr>
            <p:cNvPr descr="A black and red outline of a star&#10;&#10;Description automatically generated" id="293" name="Google Shape;29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9383" y="6952663"/>
              <a:ext cx="2917851" cy="2854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10"/>
            <p:cNvSpPr txBox="1"/>
            <p:nvPr/>
          </p:nvSpPr>
          <p:spPr>
            <a:xfrm>
              <a:off x="760108" y="8145614"/>
              <a:ext cx="3096401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0"/>
                <a:buFont typeface="Arial"/>
                <a:buNone/>
              </a:pPr>
              <a:r>
                <a:rPr b="1" i="0" lang="en-GB" sz="9000">
                  <a:solidFill>
                    <a:schemeClr val="lt1"/>
                  </a:solidFill>
                  <a:latin typeface="Fredoka"/>
                  <a:ea typeface="Fredoka"/>
                  <a:cs typeface="Fredoka"/>
                  <a:sym typeface="Fredoka"/>
                </a:rPr>
                <a:t>3-5</a:t>
              </a:r>
              <a:endParaRPr/>
            </a:p>
          </p:txBody>
        </p:sp>
        <p:sp>
          <p:nvSpPr>
            <p:cNvPr id="295" name="Google Shape;295;p10"/>
            <p:cNvSpPr txBox="1"/>
            <p:nvPr/>
          </p:nvSpPr>
          <p:spPr>
            <a:xfrm>
              <a:off x="1145047" y="8480259"/>
              <a:ext cx="2326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1" lang="en-GB" sz="2400">
                  <a:solidFill>
                    <a:srgbClr val="595959"/>
                  </a:solidFill>
                  <a:latin typeface="Klee One"/>
                  <a:ea typeface="Klee One"/>
                  <a:cs typeface="Klee One"/>
                  <a:sym typeface="Klee One"/>
                </a:rPr>
                <a:t>優惠活動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  <p:pic>
          <p:nvPicPr>
            <p:cNvPr descr="A cartoon of a pink animal with yellow dots and a purple hat&#10;&#10;Description automatically generated" id="296" name="Google Shape;296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6288" y="6735978"/>
              <a:ext cx="1844040" cy="1521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10"/>
          <p:cNvGrpSpPr/>
          <p:nvPr/>
        </p:nvGrpSpPr>
        <p:grpSpPr>
          <a:xfrm>
            <a:off x="4637075" y="1726261"/>
            <a:ext cx="2917851" cy="3378965"/>
            <a:chOff x="4263626" y="6428574"/>
            <a:chExt cx="2917851" cy="3378965"/>
          </a:xfrm>
        </p:grpSpPr>
        <p:pic>
          <p:nvPicPr>
            <p:cNvPr descr="A black and red outline of a star&#10;&#10;Description automatically generated" id="298" name="Google Shape;29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63626" y="6952663"/>
              <a:ext cx="2917851" cy="2854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10"/>
            <p:cNvSpPr txBox="1"/>
            <p:nvPr/>
          </p:nvSpPr>
          <p:spPr>
            <a:xfrm>
              <a:off x="4315096" y="8145614"/>
              <a:ext cx="2814910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0"/>
                <a:buFont typeface="Arial"/>
                <a:buNone/>
              </a:pPr>
              <a:r>
                <a:rPr b="1" i="0" lang="en-GB" sz="9000">
                  <a:solidFill>
                    <a:schemeClr val="lt1"/>
                  </a:solidFill>
                  <a:latin typeface="Fredoka"/>
                  <a:ea typeface="Fredoka"/>
                  <a:cs typeface="Fredoka"/>
                  <a:sym typeface="Fredoka"/>
                </a:rPr>
                <a:t>6 yrs</a:t>
              </a:r>
              <a:endParaRPr/>
            </a:p>
          </p:txBody>
        </p:sp>
        <p:sp>
          <p:nvSpPr>
            <p:cNvPr id="300" name="Google Shape;300;p10"/>
            <p:cNvSpPr txBox="1"/>
            <p:nvPr/>
          </p:nvSpPr>
          <p:spPr>
            <a:xfrm>
              <a:off x="4570790" y="8602634"/>
              <a:ext cx="23265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1" lang="en-GB" sz="2400">
                  <a:solidFill>
                    <a:srgbClr val="595959"/>
                  </a:solidFill>
                  <a:latin typeface="Klee One"/>
                  <a:ea typeface="Klee One"/>
                  <a:cs typeface="Klee One"/>
                  <a:sym typeface="Klee One"/>
                </a:rPr>
                <a:t>實名制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  <p:pic>
          <p:nvPicPr>
            <p:cNvPr descr="A cartoon of a pink animal lying on its back&#10;&#10;Description automatically generated" id="301" name="Google Shape;301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47800" y="6428574"/>
              <a:ext cx="2349500" cy="187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10"/>
          <p:cNvGrpSpPr/>
          <p:nvPr/>
        </p:nvGrpSpPr>
        <p:grpSpPr>
          <a:xfrm>
            <a:off x="7962042" y="1769967"/>
            <a:ext cx="3096401" cy="3335259"/>
            <a:chOff x="7588593" y="6472280"/>
            <a:chExt cx="3096401" cy="3335259"/>
          </a:xfrm>
        </p:grpSpPr>
        <p:pic>
          <p:nvPicPr>
            <p:cNvPr descr="A black and red outline of a star&#10;&#10;Description automatically generated" id="303" name="Google Shape;30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77868" y="6952663"/>
              <a:ext cx="2917851" cy="2854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0"/>
            <p:cNvSpPr txBox="1"/>
            <p:nvPr/>
          </p:nvSpPr>
          <p:spPr>
            <a:xfrm>
              <a:off x="7588593" y="8145614"/>
              <a:ext cx="3096401" cy="1338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0"/>
                <a:buFont typeface="Arial"/>
                <a:buNone/>
              </a:pPr>
              <a:r>
                <a:rPr b="1" i="0" lang="en-GB" sz="9000">
                  <a:solidFill>
                    <a:schemeClr val="lt1"/>
                  </a:solidFill>
                  <a:latin typeface="Fredoka"/>
                  <a:ea typeface="Fredoka"/>
                  <a:cs typeface="Fredoka"/>
                  <a:sym typeface="Fredoka"/>
                </a:rPr>
                <a:t>90%</a:t>
              </a:r>
              <a:endParaRPr/>
            </a:p>
          </p:txBody>
        </p:sp>
        <p:pic>
          <p:nvPicPr>
            <p:cNvPr descr="A cartoon character with a hat&#10;&#10;Description automatically generated" id="305" name="Google Shape;305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21149" y="6472280"/>
              <a:ext cx="2231288" cy="1785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10"/>
            <p:cNvSpPr txBox="1"/>
            <p:nvPr/>
          </p:nvSpPr>
          <p:spPr>
            <a:xfrm>
              <a:off x="7780838" y="8602634"/>
              <a:ext cx="28149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2400"/>
                <a:buFont typeface="Arial"/>
                <a:buNone/>
              </a:pPr>
              <a:r>
                <a:rPr b="1" lang="en-GB" sz="2400">
                  <a:solidFill>
                    <a:srgbClr val="595959"/>
                  </a:solidFill>
                  <a:latin typeface="Klee One"/>
                  <a:ea typeface="Klee One"/>
                  <a:cs typeface="Klee One"/>
                  <a:sym typeface="Klee One"/>
                </a:rPr>
                <a:t>防呆功能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pic>
        <p:nvPicPr>
          <p:cNvPr descr="A cartoon character with mouth open&#10;&#10;Description automatically generated" id="307" name="Google Shape;30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99657">
            <a:off x="-3322477" y="5223885"/>
            <a:ext cx="3068255" cy="3075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2800">
                <a:solidFill>
                  <a:schemeClr val="lt1"/>
                </a:solidFill>
                <a:latin typeface="Fredoka"/>
                <a:ea typeface="Fredoka"/>
                <a:cs typeface="Fredoka"/>
                <a:sym typeface="Fredoka"/>
              </a:rPr>
              <a:t>‹#›</a:t>
            </a:fld>
            <a:endParaRPr b="1" i="0" sz="2800">
              <a:solidFill>
                <a:schemeClr val="lt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29371b4fa_0_136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優惠活動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14" name="Google Shape;314;g3029371b4fa_0_136"/>
          <p:cNvSpPr txBox="1"/>
          <p:nvPr>
            <p:ph idx="1" type="body"/>
          </p:nvPr>
        </p:nvSpPr>
        <p:spPr>
          <a:xfrm>
            <a:off x="1426575" y="2732350"/>
            <a:ext cx="7876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400">
                <a:latin typeface="Klee One"/>
                <a:ea typeface="Klee One"/>
                <a:cs typeface="Klee One"/>
                <a:sym typeface="Klee One"/>
              </a:rPr>
              <a:t>針對成立訂單金額 &gt;= 1000 者，將進行打折活動</a:t>
            </a:r>
            <a:endParaRPr b="1" sz="24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b="1" sz="24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400">
                <a:latin typeface="Klee One"/>
                <a:ea typeface="Klee One"/>
                <a:cs typeface="Klee One"/>
                <a:sym typeface="Klee One"/>
              </a:rPr>
              <a:t>請隨機指定一個正整數 x ( 1 &lt;= x &lt;= 9 )，</a:t>
            </a:r>
            <a:br>
              <a:rPr b="1" lang="en-GB" sz="24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400">
                <a:latin typeface="Klee One"/>
                <a:ea typeface="Klee One"/>
                <a:cs typeface="Klee One"/>
                <a:sym typeface="Klee One"/>
              </a:rPr>
              <a:t>將訂單打 x 折 (無條件捨去小數點)</a:t>
            </a:r>
            <a:br>
              <a:rPr b="1" lang="en-GB" sz="2400">
                <a:latin typeface="Klee One"/>
                <a:ea typeface="Klee One"/>
                <a:cs typeface="Klee One"/>
                <a:sym typeface="Klee One"/>
              </a:rPr>
            </a:br>
            <a:br>
              <a:rPr b="1" lang="en-GB" sz="24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400">
                <a:latin typeface="Klee One"/>
                <a:ea typeface="Klee One"/>
                <a:cs typeface="Klee One"/>
                <a:sym typeface="Klee One"/>
              </a:rPr>
              <a:t>為了避免有黑心商店的出現，我們會檢查是否有隨機</a:t>
            </a:r>
            <a:endParaRPr b="1" sz="2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15" name="Google Shape;315;g3029371b4fa_0_136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優惠活動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29371b4fa_0_142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優惠活動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21" name="Google Shape;321;g3029371b4fa_0_142"/>
          <p:cNvSpPr txBox="1"/>
          <p:nvPr>
            <p:ph idx="1" type="body"/>
          </p:nvPr>
        </p:nvSpPr>
        <p:spPr>
          <a:xfrm>
            <a:off x="1426575" y="2732350"/>
            <a:ext cx="7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請在訂單成立後，多輸出該消費者得到的優惠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可以參考簡報範例 (你也可以自行設計)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22" name="Google Shape;322;g3029371b4fa_0_142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優惠活動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323" name="Google Shape;323;g3029371b4fa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650" y="3791550"/>
            <a:ext cx="5121000" cy="2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29371b4fa_0_152"/>
          <p:cNvSpPr txBox="1"/>
          <p:nvPr>
            <p:ph type="title"/>
          </p:nvPr>
        </p:nvSpPr>
        <p:spPr>
          <a:xfrm rot="-616017">
            <a:off x="1679009" y="413993"/>
            <a:ext cx="2637532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實名制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29" name="Google Shape;329;g3029371b4fa_0_152"/>
          <p:cNvSpPr txBox="1"/>
          <p:nvPr>
            <p:ph idx="1" type="body"/>
          </p:nvPr>
        </p:nvSpPr>
        <p:spPr>
          <a:xfrm>
            <a:off x="1426575" y="2732350"/>
            <a:ext cx="83838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付款成功後多詢問消費者的名字，將購買資訊記錄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並輸出該消費者歷史購買記錄中，訂單金額最大為多少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並輸出最近三筆交易結果 (依序由近至遠)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如果交易 &lt; 3 筆，則剩下的交易記錄視為 0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30" name="Google Shape;330;g3029371b4fa_0_152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</a:t>
            </a: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實名制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29371b4fa_0_166"/>
          <p:cNvSpPr txBox="1"/>
          <p:nvPr>
            <p:ph type="title"/>
          </p:nvPr>
        </p:nvSpPr>
        <p:spPr>
          <a:xfrm rot="-616017">
            <a:off x="1679009" y="413993"/>
            <a:ext cx="2637532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實名制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36" name="Google Shape;336;g3029371b4fa_0_166"/>
          <p:cNvSpPr txBox="1"/>
          <p:nvPr>
            <p:ph idx="1" type="body"/>
          </p:nvPr>
        </p:nvSpPr>
        <p:spPr>
          <a:xfrm>
            <a:off x="1426575" y="2732350"/>
            <a:ext cx="838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</p:txBody>
      </p:sp>
      <p:sp>
        <p:nvSpPr>
          <p:cNvPr id="337" name="Google Shape;337;g3029371b4fa_0_166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實名制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338" name="Google Shape;338;g3029371b4fa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25" y="1923100"/>
            <a:ext cx="86201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029371b4fa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813" y="4202075"/>
            <a:ext cx="909637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29371b4fa_0_174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防呆功能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45" name="Google Shape;345;g3029371b4fa_0_174"/>
          <p:cNvSpPr txBox="1"/>
          <p:nvPr>
            <p:ph idx="1" type="body"/>
          </p:nvPr>
        </p:nvSpPr>
        <p:spPr>
          <a:xfrm>
            <a:off x="1426575" y="2732350"/>
            <a:ext cx="92541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還沒有開店之前無法使用除了關店以外的指令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請提示使用者，並請他重新輸入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輸入操作指令以外的數字或文字 (非 1 ~ 6)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請提示使用者，並請他重新輸入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46" name="Google Shape;346;g3029371b4fa_0_174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</a:t>
            </a: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防呆功能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29371b4fa_0_180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防呆功能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52" name="Google Shape;352;g3029371b4fa_0_180"/>
          <p:cNvSpPr txBox="1"/>
          <p:nvPr>
            <p:ph idx="1" type="body"/>
          </p:nvPr>
        </p:nvSpPr>
        <p:spPr>
          <a:xfrm>
            <a:off x="1426575" y="2732350"/>
            <a:ext cx="9254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新增訂單的操作中，如果輸入商品的購買數量的序列長度不等於商品總數，必須回報錯誤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要求使用者重新輸入，或是直接輸入一個 -1 取消訂單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輸入消費者的付款金額時，必須確保輸入的是正整數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否則請使用者重新輸入，或是直接輸入 -1 取消訂單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53" name="Google Shape;353;g3029371b4fa_0_180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防呆功能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1750711" y="153075"/>
            <a:ext cx="8690578" cy="90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edoka"/>
              <a:buNone/>
            </a:pPr>
            <a:r>
              <a:rPr lang="en-GB" sz="4400">
                <a:latin typeface="Klee One"/>
                <a:ea typeface="Klee One"/>
                <a:cs typeface="Klee One"/>
                <a:sym typeface="Klee One"/>
              </a:rPr>
              <a:t>商店管理功能</a:t>
            </a:r>
            <a:endParaRPr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white star on a black background&#10;&#10;Description automatically generated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374" y="345778"/>
            <a:ext cx="485332" cy="483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star on a black background&#10;&#10;Description automatically generated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4710" y="345778"/>
            <a:ext cx="485332" cy="483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character with mouth open&#10;&#10;Description automatically generated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80160" y="6975642"/>
            <a:ext cx="14752320" cy="6877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face with pink and purple eyes&#10;&#10;Description automatically generated"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2122" t="0"/>
          <a:stretch/>
        </p:blipFill>
        <p:spPr>
          <a:xfrm>
            <a:off x="2952416" y="3223337"/>
            <a:ext cx="6287168" cy="3634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3"/>
          <p:cNvGrpSpPr/>
          <p:nvPr/>
        </p:nvGrpSpPr>
        <p:grpSpPr>
          <a:xfrm>
            <a:off x="3595703" y="1665521"/>
            <a:ext cx="5000594" cy="766783"/>
            <a:chOff x="2232310" y="2250737"/>
            <a:chExt cx="5000594" cy="766783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6">
              <a:alphaModFix/>
            </a:blip>
            <a:srcRect b="2" l="-1" r="38397" t="-1"/>
            <a:stretch/>
          </p:blipFill>
          <p:spPr>
            <a:xfrm>
              <a:off x="2232310" y="2250737"/>
              <a:ext cx="5000594" cy="766783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08" name="Google Shape;108;p3"/>
            <p:cNvSpPr txBox="1"/>
            <p:nvPr/>
          </p:nvSpPr>
          <p:spPr>
            <a:xfrm>
              <a:off x="2446615" y="2418728"/>
              <a:ext cx="457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200">
                  <a:solidFill>
                    <a:schemeClr val="lt1"/>
                  </a:solidFill>
                  <a:latin typeface="Klee One"/>
                  <a:ea typeface="Klee One"/>
                  <a:cs typeface="Klee One"/>
                  <a:sym typeface="Klee One"/>
                </a:rPr>
                <a:t>專為使用者設計的防呆功能</a:t>
              </a:r>
              <a:endParaRPr b="1" sz="400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8961016" y="4273885"/>
            <a:ext cx="3032459" cy="766783"/>
            <a:chOff x="2232310" y="2250737"/>
            <a:chExt cx="3032459" cy="766783"/>
          </a:xfrm>
        </p:grpSpPr>
        <p:pic>
          <p:nvPicPr>
            <p:cNvPr id="110" name="Google Shape;110;p3"/>
            <p:cNvPicPr preferRelativeResize="0"/>
            <p:nvPr/>
          </p:nvPicPr>
          <p:blipFill rotWithShape="1">
            <a:blip r:embed="rId6">
              <a:alphaModFix/>
            </a:blip>
            <a:srcRect b="2" l="-1" r="63531" t="-1"/>
            <a:stretch/>
          </p:blipFill>
          <p:spPr>
            <a:xfrm>
              <a:off x="2232310" y="2250737"/>
              <a:ext cx="2960545" cy="766783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1" name="Google Shape;111;p3"/>
            <p:cNvSpPr txBox="1"/>
            <p:nvPr/>
          </p:nvSpPr>
          <p:spPr>
            <a:xfrm>
              <a:off x="2446569" y="2323452"/>
              <a:ext cx="2818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solidFill>
                    <a:schemeClr val="lt1"/>
                  </a:solidFill>
                  <a:latin typeface="Klee One"/>
                  <a:ea typeface="Klee One"/>
                  <a:cs typeface="Klee One"/>
                  <a:sym typeface="Klee One"/>
                </a:rPr>
                <a:t>計算人氣商品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8174632" y="2867128"/>
            <a:ext cx="3154784" cy="766783"/>
            <a:chOff x="2232310" y="2250737"/>
            <a:chExt cx="3154784" cy="766783"/>
          </a:xfrm>
        </p:grpSpPr>
        <p:pic>
          <p:nvPicPr>
            <p:cNvPr id="113" name="Google Shape;113;p3"/>
            <p:cNvPicPr preferRelativeResize="0"/>
            <p:nvPr/>
          </p:nvPicPr>
          <p:blipFill rotWithShape="1">
            <a:blip r:embed="rId6">
              <a:alphaModFix/>
            </a:blip>
            <a:srcRect b="2" l="-1" r="61137" t="-1"/>
            <a:stretch/>
          </p:blipFill>
          <p:spPr>
            <a:xfrm>
              <a:off x="2232310" y="2250737"/>
              <a:ext cx="3154784" cy="766783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4" name="Google Shape;114;p3"/>
            <p:cNvSpPr txBox="1"/>
            <p:nvPr/>
          </p:nvSpPr>
          <p:spPr>
            <a:xfrm>
              <a:off x="2446565" y="2323453"/>
              <a:ext cx="2813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solidFill>
                    <a:schemeClr val="lt1"/>
                  </a:solidFill>
                  <a:latin typeface="Klee One"/>
                  <a:ea typeface="Klee One"/>
                  <a:cs typeface="Klee One"/>
                  <a:sym typeface="Klee One"/>
                </a:rPr>
                <a:t>查詢庫存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902062" y="2848839"/>
            <a:ext cx="2907896" cy="766783"/>
            <a:chOff x="2232310" y="2250737"/>
            <a:chExt cx="2907896" cy="766783"/>
          </a:xfrm>
        </p:grpSpPr>
        <p:pic>
          <p:nvPicPr>
            <p:cNvPr id="116" name="Google Shape;116;p3"/>
            <p:cNvPicPr preferRelativeResize="0"/>
            <p:nvPr/>
          </p:nvPicPr>
          <p:blipFill rotWithShape="1">
            <a:blip r:embed="rId6">
              <a:alphaModFix/>
            </a:blip>
            <a:srcRect b="2" l="-2" r="64180" t="-1"/>
            <a:stretch/>
          </p:blipFill>
          <p:spPr>
            <a:xfrm>
              <a:off x="2232310" y="2250737"/>
              <a:ext cx="2907896" cy="766783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17" name="Google Shape;117;p3"/>
            <p:cNvSpPr txBox="1"/>
            <p:nvPr/>
          </p:nvSpPr>
          <p:spPr>
            <a:xfrm>
              <a:off x="2446565" y="2323453"/>
              <a:ext cx="2521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solidFill>
                    <a:schemeClr val="lt1"/>
                  </a:solidFill>
                  <a:latin typeface="Klee One"/>
                  <a:ea typeface="Klee One"/>
                  <a:cs typeface="Klee One"/>
                  <a:sym typeface="Klee One"/>
                </a:rPr>
                <a:t>新增訂單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496386" y="4273884"/>
            <a:ext cx="2508650" cy="766783"/>
            <a:chOff x="2232311" y="2250737"/>
            <a:chExt cx="2508650" cy="766783"/>
          </a:xfrm>
        </p:grpSpPr>
        <p:pic>
          <p:nvPicPr>
            <p:cNvPr id="119" name="Google Shape;119;p3"/>
            <p:cNvPicPr preferRelativeResize="0"/>
            <p:nvPr/>
          </p:nvPicPr>
          <p:blipFill rotWithShape="1">
            <a:blip r:embed="rId6">
              <a:alphaModFix/>
            </a:blip>
            <a:srcRect b="2" l="-2" r="69097" t="-1"/>
            <a:stretch/>
          </p:blipFill>
          <p:spPr>
            <a:xfrm>
              <a:off x="2232311" y="2250737"/>
              <a:ext cx="2508650" cy="766783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sp>
          <p:nvSpPr>
            <p:cNvPr id="120" name="Google Shape;120;p3"/>
            <p:cNvSpPr txBox="1"/>
            <p:nvPr/>
          </p:nvSpPr>
          <p:spPr>
            <a:xfrm>
              <a:off x="2446565" y="2323453"/>
              <a:ext cx="2129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solidFill>
                    <a:schemeClr val="lt1"/>
                  </a:solidFill>
                  <a:latin typeface="Klee One"/>
                  <a:ea typeface="Klee One"/>
                  <a:cs typeface="Klee One"/>
                  <a:sym typeface="Klee One"/>
                </a:rPr>
                <a:t>開店</a:t>
              </a:r>
              <a:endParaRPr b="1">
                <a:latin typeface="Klee One"/>
                <a:ea typeface="Klee One"/>
                <a:cs typeface="Klee One"/>
                <a:sym typeface="Klee One"/>
              </a:endParaRPr>
            </a:p>
          </p:txBody>
        </p:sp>
      </p:grpSp>
      <p:cxnSp>
        <p:nvCxnSpPr>
          <p:cNvPr id="121" name="Google Shape;121;p3"/>
          <p:cNvCxnSpPr>
            <a:stCxn id="107" idx="2"/>
            <a:endCxn id="105" idx="0"/>
          </p:cNvCxnSpPr>
          <p:nvPr/>
        </p:nvCxnSpPr>
        <p:spPr>
          <a:xfrm>
            <a:off x="6096000" y="2432304"/>
            <a:ext cx="0" cy="791100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3"/>
          <p:cNvCxnSpPr/>
          <p:nvPr/>
        </p:nvCxnSpPr>
        <p:spPr>
          <a:xfrm flipH="1">
            <a:off x="8010144" y="3633911"/>
            <a:ext cx="685800" cy="497777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3"/>
          <p:cNvCxnSpPr/>
          <p:nvPr/>
        </p:nvCxnSpPr>
        <p:spPr>
          <a:xfrm rot="10800000">
            <a:off x="3439626" y="3633911"/>
            <a:ext cx="685800" cy="497777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3"/>
          <p:cNvCxnSpPr>
            <a:endCxn id="119" idx="3"/>
          </p:cNvCxnSpPr>
          <p:nvPr/>
        </p:nvCxnSpPr>
        <p:spPr>
          <a:xfrm rot="10800000">
            <a:off x="3005036" y="4657276"/>
            <a:ext cx="881100" cy="0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3"/>
          <p:cNvCxnSpPr>
            <a:stCxn id="110" idx="1"/>
          </p:cNvCxnSpPr>
          <p:nvPr/>
        </p:nvCxnSpPr>
        <p:spPr>
          <a:xfrm rot="10800000">
            <a:off x="8305816" y="4657277"/>
            <a:ext cx="655200" cy="0"/>
          </a:xfrm>
          <a:prstGeom prst="straightConnector1">
            <a:avLst/>
          </a:prstGeom>
          <a:noFill/>
          <a:ln cap="rnd" cmpd="sng" w="63500">
            <a:solidFill>
              <a:schemeClr val="accen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588326" y="131901"/>
            <a:ext cx="113284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29371b4fa_0_186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防呆功能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59" name="Google Shape;359;g3029371b4fa_0_186"/>
          <p:cNvSpPr txBox="1"/>
          <p:nvPr>
            <p:ph idx="1" type="body"/>
          </p:nvPr>
        </p:nvSpPr>
        <p:spPr>
          <a:xfrm>
            <a:off x="1426575" y="2732350"/>
            <a:ext cx="92541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lee One"/>
              <a:buChar char="●"/>
            </a:pPr>
            <a:r>
              <a:rPr b="1" lang="en-GB" sz="2300">
                <a:latin typeface="Klee One"/>
                <a:ea typeface="Klee One"/>
                <a:cs typeface="Klee One"/>
                <a:sym typeface="Klee One"/>
              </a:rPr>
              <a:t>輸入消費者名字時，必須確保名字都是由大寫或小寫英文字母組成</a:t>
            </a:r>
            <a:br>
              <a:rPr b="1" lang="en-GB" sz="23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300">
                <a:latin typeface="Klee One"/>
                <a:ea typeface="Klee One"/>
                <a:cs typeface="Klee One"/>
                <a:sym typeface="Klee One"/>
              </a:rPr>
              <a:t>(名字可以含有空格，如: Colten Chen 是一組合法的名字)</a:t>
            </a:r>
            <a:endParaRPr b="1" sz="23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如果非上述規則必須要求重新輸入，直到正確為止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開店時，如果有任何輸入不合法的情況 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(請盡可能的考慮到所有 Case)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○"/>
            </a:pPr>
            <a:r>
              <a:rPr lang="en-GB" sz="2500">
                <a:latin typeface="Klee One"/>
                <a:ea typeface="Klee One"/>
                <a:cs typeface="Klee One"/>
                <a:sym typeface="Klee One"/>
              </a:rPr>
              <a:t>必須要求該階段的資料全部重新輸入</a:t>
            </a:r>
            <a:endParaRPr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60" name="Google Shape;360;g3029371b4fa_0_186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防呆功能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29371b4fa_0_192"/>
          <p:cNvSpPr txBox="1"/>
          <p:nvPr>
            <p:ph type="title"/>
          </p:nvPr>
        </p:nvSpPr>
        <p:spPr>
          <a:xfrm rot="-616177">
            <a:off x="1764446" y="474645"/>
            <a:ext cx="1876258" cy="1865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防呆功能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66" name="Google Shape;366;g3029371b4fa_0_192"/>
          <p:cNvSpPr txBox="1"/>
          <p:nvPr>
            <p:ph idx="1" type="body"/>
          </p:nvPr>
        </p:nvSpPr>
        <p:spPr>
          <a:xfrm>
            <a:off x="1426575" y="2732350"/>
            <a:ext cx="9254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相關提示訊息可以自己自由發揮，中英文皆可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只要能達成題目要求，皆會算對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備註：只有 Homework 2-2 需要考慮不合法的輸入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67" name="Google Shape;367;g3029371b4fa_0_192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延伸功能: 防呆功能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29371b4fa_0_198"/>
          <p:cNvSpPr txBox="1"/>
          <p:nvPr>
            <p:ph type="title"/>
          </p:nvPr>
        </p:nvSpPr>
        <p:spPr>
          <a:xfrm rot="-616177">
            <a:off x="1685096" y="481804"/>
            <a:ext cx="1876258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其他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73" name="Google Shape;373;g3029371b4fa_0_198"/>
          <p:cNvSpPr txBox="1"/>
          <p:nvPr>
            <p:ph idx="1" type="body"/>
          </p:nvPr>
        </p:nvSpPr>
        <p:spPr>
          <a:xfrm>
            <a:off x="1426575" y="2732350"/>
            <a:ext cx="9254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保證數字皆會在 32-bit 的整數範圍內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訂單數量絕對不會超過 100 筆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總操作次數不超過 200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74" name="Google Shape;374;g3029371b4fa_0_198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其他備註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f8b783b956_1_7"/>
          <p:cNvSpPr txBox="1"/>
          <p:nvPr>
            <p:ph type="title"/>
          </p:nvPr>
        </p:nvSpPr>
        <p:spPr>
          <a:xfrm rot="-616177">
            <a:off x="1685096" y="481804"/>
            <a:ext cx="1876258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其他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80" name="Google Shape;380;g2f8b783b956_1_7"/>
          <p:cNvSpPr txBox="1"/>
          <p:nvPr>
            <p:ph idx="1" type="body"/>
          </p:nvPr>
        </p:nvSpPr>
        <p:spPr>
          <a:xfrm>
            <a:off x="1426575" y="2732350"/>
            <a:ext cx="925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lee One"/>
              <a:buChar char="●"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同一組功能的防呆沒有做好不會重複扣分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81" name="Google Shape;381;g2f8b783b956_1_7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其他備註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8b783b956_1_0"/>
          <p:cNvSpPr txBox="1"/>
          <p:nvPr>
            <p:ph type="title"/>
          </p:nvPr>
        </p:nvSpPr>
        <p:spPr>
          <a:xfrm rot="-616177">
            <a:off x="1685096" y="481804"/>
            <a:ext cx="1876258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其他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87" name="Google Shape;387;g2f8b783b956_1_0"/>
          <p:cNvSpPr txBox="1"/>
          <p:nvPr>
            <p:ph idx="1" type="body"/>
          </p:nvPr>
        </p:nvSpPr>
        <p:spPr>
          <a:xfrm>
            <a:off x="1426575" y="2732350"/>
            <a:ext cx="92541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Console.WriteLine("歡迎來到 NCKU 卡比商店交易系統");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Console.WriteLine("======================================");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Console.WriteLine("(1) 開店");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Console.WriteLine("(2) 新增訂單");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Console.WriteLine("(3) 查詢庫存");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Console.WriteLine("(4) 查詢總收入");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Console.WriteLine("(5) 計算人氣商品排名");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Console.WriteLine("(6) 關店");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Console.WriteLine("======================================");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    Console.Write("請輸入您現在想要進行的操作: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88" name="Google Shape;388;g2f8b783b956_1_0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複製區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8b783b956_1_13"/>
          <p:cNvSpPr txBox="1"/>
          <p:nvPr>
            <p:ph type="title"/>
          </p:nvPr>
        </p:nvSpPr>
        <p:spPr>
          <a:xfrm rot="-616177">
            <a:off x="1685096" y="481804"/>
            <a:ext cx="1876258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其他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94" name="Google Shape;394;g2f8b783b956_1_13"/>
          <p:cNvSpPr txBox="1"/>
          <p:nvPr>
            <p:ph idx="1" type="body"/>
          </p:nvPr>
        </p:nvSpPr>
        <p:spPr>
          <a:xfrm>
            <a:off x="1426575" y="2732350"/>
            <a:ext cx="925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Console.Write("請輸入今日總共有幾種商品要販售: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Console.Write("請依序輸入每一種商品的名稱: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Console.Write("接下來，請你依序輸入每一個商品的價格: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Console.Write("\n輸入完成! 每一種商品的價格依序為: \n");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Console.Write("\n最後，請你依序輸入每一個商品目前的庫存數量: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Console.Write("\n輸入完成! 每一種商品的庫存數量依序為: \n");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Console.WriteLine("\n開店程序完成，已開店\n");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Console.Write("請依序輸入此訂單每一種類的商品各需要買幾個: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Console.WriteLine("\n庫存不足，此筆訂單不成立\n");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Console.Write("\n訂單成立!，總金額為: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Console.Write("請輸入消費者付款金額: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395" name="Google Shape;395;g2f8b783b956_1_13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複製區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8b783b956_1_30"/>
          <p:cNvSpPr txBox="1"/>
          <p:nvPr>
            <p:ph type="title"/>
          </p:nvPr>
        </p:nvSpPr>
        <p:spPr>
          <a:xfrm rot="-616177">
            <a:off x="1685096" y="481804"/>
            <a:ext cx="1876258" cy="978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其他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401" name="Google Shape;401;g2f8b783b956_1_30"/>
          <p:cNvSpPr txBox="1"/>
          <p:nvPr>
            <p:ph idx="1" type="body"/>
          </p:nvPr>
        </p:nvSpPr>
        <p:spPr>
          <a:xfrm>
            <a:off x="1426575" y="2732350"/>
            <a:ext cx="925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Console.WriteLine("訂單取消\n");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Console.Write("\n付款金額不足，請再輸入一次 (或輸入 -1 直接取消此筆訂單):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Klee One"/>
              <a:buChar char="●"/>
            </a:pPr>
            <a:r>
              <a:rPr b="1" lang="en-GB" sz="1500">
                <a:latin typeface="Klee One"/>
                <a:ea typeface="Klee One"/>
                <a:cs typeface="Klee One"/>
                <a:sym typeface="Klee One"/>
              </a:rPr>
              <a:t>Console.Write("\n付款完成! 請找零消費者共 ");</a:t>
            </a:r>
            <a:endParaRPr b="1" sz="1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402" name="Google Shape;402;g2f8b783b956_1_30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複製區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29371b4fa_0_0"/>
          <p:cNvSpPr txBox="1"/>
          <p:nvPr>
            <p:ph type="title"/>
          </p:nvPr>
        </p:nvSpPr>
        <p:spPr>
          <a:xfrm rot="-615920">
            <a:off x="1655090" y="498580"/>
            <a:ext cx="3346670" cy="881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5700">
                <a:latin typeface="Klee One"/>
                <a:ea typeface="Klee One"/>
                <a:cs typeface="Klee One"/>
                <a:sym typeface="Klee One"/>
              </a:rPr>
              <a:t>基本介面</a:t>
            </a:r>
            <a:endParaRPr sz="57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32" name="Google Shape;132;g3029371b4fa_0_0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0: </a:t>
            </a: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基本介面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33" name="Google Shape;133;g3029371b4f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56903">
            <a:off x="5250380" y="1795071"/>
            <a:ext cx="6228757" cy="44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029371b4fa_0_0"/>
          <p:cNvSpPr txBox="1"/>
          <p:nvPr>
            <p:ph idx="1" type="body"/>
          </p:nvPr>
        </p:nvSpPr>
        <p:spPr>
          <a:xfrm>
            <a:off x="1241219" y="2417995"/>
            <a:ext cx="464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36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每一次操作前都必須問使用者要執行哪一個操作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pink stuffed animal&#10;&#10;Description automatically generated" id="135" name="Google Shape;135;g3029371b4f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799" y="6976198"/>
            <a:ext cx="7772401" cy="616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029371b4f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900" y="3497595"/>
            <a:ext cx="40195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 rot="-615921">
            <a:off x="1661006" y="564418"/>
            <a:ext cx="2607640" cy="881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5700">
                <a:latin typeface="Klee One"/>
                <a:ea typeface="Klee One"/>
                <a:cs typeface="Klee One"/>
                <a:sym typeface="Klee One"/>
              </a:rPr>
              <a:t>開店</a:t>
            </a:r>
            <a:endParaRPr sz="57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42" name="Google Shape;142;p5"/>
          <p:cNvSpPr txBox="1"/>
          <p:nvPr>
            <p:ph idx="2" type="body"/>
          </p:nvPr>
        </p:nvSpPr>
        <p:spPr>
          <a:xfrm>
            <a:off x="6591300" y="339253"/>
            <a:ext cx="5183188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1: 開店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56903">
            <a:off x="5250380" y="1795071"/>
            <a:ext cx="6228757" cy="448555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>
            <p:ph idx="1" type="body"/>
          </p:nvPr>
        </p:nvSpPr>
        <p:spPr>
          <a:xfrm>
            <a:off x="1406950" y="2659400"/>
            <a:ext cx="48087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-GB" sz="2200">
                <a:latin typeface="Klee One"/>
                <a:ea typeface="Klee One"/>
                <a:cs typeface="Klee One"/>
                <a:sym typeface="Klee One"/>
              </a:rPr>
              <a:t>開店後詢問共有幾種商品進行販售，以及輸入每一種商品的價格與庫存數量</a:t>
            </a:r>
            <a:br>
              <a:rPr lang="en-GB" sz="2500"/>
            </a:br>
            <a:br>
              <a:rPr lang="en-GB" sz="2500"/>
            </a:br>
            <a:r>
              <a:rPr b="1" lang="en-GB" sz="2300">
                <a:latin typeface="Klee One"/>
                <a:ea typeface="Klee One"/>
                <a:cs typeface="Klee One"/>
                <a:sym typeface="Klee One"/>
              </a:rPr>
              <a:t>這個版本中，保證無不正常輸入，且商品數量一定介於 [1,100]</a:t>
            </a:r>
            <a:br>
              <a:rPr lang="en-GB" sz="2500"/>
            </a:br>
            <a:br>
              <a:rPr lang="en-GB" sz="2500"/>
            </a:br>
            <a:r>
              <a:rPr b="1" lang="en-GB" sz="2200">
                <a:latin typeface="Klee One"/>
                <a:ea typeface="Klee One"/>
                <a:cs typeface="Klee One"/>
                <a:sym typeface="Klee One"/>
              </a:rPr>
              <a:t>輸入格式比照簡報圖片，輸入在同一行的只會輸入在同一行，不會分行輸入</a:t>
            </a:r>
            <a:endParaRPr b="1" sz="2200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pink stuffed animal&#10;&#10;Description automatically generated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799" y="6976198"/>
            <a:ext cx="7772400" cy="616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29371b4fa_0_9"/>
          <p:cNvSpPr txBox="1"/>
          <p:nvPr>
            <p:ph type="title"/>
          </p:nvPr>
        </p:nvSpPr>
        <p:spPr>
          <a:xfrm rot="-615921">
            <a:off x="1661006" y="564418"/>
            <a:ext cx="2607640" cy="881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5700">
                <a:latin typeface="Klee One"/>
                <a:ea typeface="Klee One"/>
                <a:cs typeface="Klee One"/>
                <a:sym typeface="Klee One"/>
              </a:rPr>
              <a:t>開店</a:t>
            </a:r>
            <a:endParaRPr sz="57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51" name="Google Shape;151;g3029371b4fa_0_9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1: 開店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52" name="Google Shape;152;g3029371b4fa_0_9"/>
          <p:cNvSpPr txBox="1"/>
          <p:nvPr>
            <p:ph idx="1" type="body"/>
          </p:nvPr>
        </p:nvSpPr>
        <p:spPr>
          <a:xfrm>
            <a:off x="1406950" y="2659409"/>
            <a:ext cx="4645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每一階段輸入完之後必須印出輸入結果並回報輸入完成</a:t>
            </a:r>
            <a:br>
              <a:rPr lang="en-GB" sz="2500"/>
            </a:br>
            <a:br>
              <a:rPr lang="en-GB" sz="2500"/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所有階段皆完成則回報已開店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並回到功能 0 選單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pink stuffed animal&#10;&#10;Description automatically generated" id="153" name="Google Shape;153;g3029371b4fa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799" y="6976198"/>
            <a:ext cx="7772401" cy="616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029371b4fa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163" y="1997463"/>
            <a:ext cx="5597375" cy="3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60" name="Google Shape;160;p6"/>
          <p:cNvSpPr txBox="1"/>
          <p:nvPr>
            <p:ph idx="1" type="body"/>
          </p:nvPr>
        </p:nvSpPr>
        <p:spPr>
          <a:xfrm>
            <a:off x="1602675" y="2825602"/>
            <a:ext cx="4645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指示使用者輸入 n 個數字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依序表示各商品買的數量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n 表示商品的種數</a:t>
            </a:r>
            <a:br>
              <a:rPr lang="en-GB" sz="2500"/>
            </a:br>
            <a:br>
              <a:rPr lang="en-GB" sz="2500"/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不需要考慮亂輸入的問題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61" name="Google Shape;161;p6"/>
          <p:cNvSpPr txBox="1"/>
          <p:nvPr>
            <p:ph idx="2" type="body"/>
          </p:nvPr>
        </p:nvSpPr>
        <p:spPr>
          <a:xfrm>
            <a:off x="6591300" y="339253"/>
            <a:ext cx="5183188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descr="A cartoon character with blue hat and pink headbands&#10;&#10;Description automatically generated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103047"/>
            <a:ext cx="4679756" cy="422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29371b4fa_0_18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68" name="Google Shape;168;g3029371b4fa_0_18"/>
          <p:cNvSpPr txBox="1"/>
          <p:nvPr>
            <p:ph idx="1" type="body"/>
          </p:nvPr>
        </p:nvSpPr>
        <p:spPr>
          <a:xfrm>
            <a:off x="1602669" y="2825595"/>
            <a:ext cx="464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t/>
            </a:r>
            <a:endParaRPr sz="2500"/>
          </a:p>
        </p:txBody>
      </p:sp>
      <p:sp>
        <p:nvSpPr>
          <p:cNvPr id="169" name="Google Shape;169;g3029371b4fa_0_18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70" name="Google Shape;170;g3029371b4fa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44" y="2139328"/>
            <a:ext cx="5638732" cy="38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29371b4fa_0_33"/>
          <p:cNvSpPr txBox="1"/>
          <p:nvPr>
            <p:ph type="title"/>
          </p:nvPr>
        </p:nvSpPr>
        <p:spPr>
          <a:xfrm rot="-616177">
            <a:off x="1764296" y="474672"/>
            <a:ext cx="1876258" cy="1865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redoka"/>
              <a:buNone/>
            </a:pPr>
            <a:r>
              <a:rPr lang="en-GB" sz="6400">
                <a:latin typeface="Klee One"/>
                <a:ea typeface="Klee One"/>
                <a:cs typeface="Klee One"/>
                <a:sym typeface="Klee One"/>
              </a:rPr>
              <a:t>新增訂單</a:t>
            </a:r>
            <a:endParaRPr sz="64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76" name="Google Shape;176;g3029371b4fa_0_33"/>
          <p:cNvSpPr txBox="1"/>
          <p:nvPr>
            <p:ph idx="1" type="body"/>
          </p:nvPr>
        </p:nvSpPr>
        <p:spPr>
          <a:xfrm>
            <a:off x="1602675" y="2825612"/>
            <a:ext cx="464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DC1"/>
              </a:buClr>
              <a:buSzPts val="4000"/>
              <a:buNone/>
            </a:pP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當商品庫存不足時，必須回報</a:t>
            </a: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br>
              <a:rPr b="1" lang="en-GB" sz="2500">
                <a:latin typeface="Klee One"/>
                <a:ea typeface="Klee One"/>
                <a:cs typeface="Klee One"/>
                <a:sym typeface="Klee One"/>
              </a:rPr>
            </a:br>
            <a:r>
              <a:rPr b="1" lang="en-GB" sz="2500">
                <a:latin typeface="Klee One"/>
                <a:ea typeface="Klee One"/>
                <a:cs typeface="Klee One"/>
                <a:sym typeface="Klee One"/>
              </a:rPr>
              <a:t>且此筆訂單不成立，回到功能 0</a:t>
            </a:r>
            <a:endParaRPr b="1" sz="2500">
              <a:latin typeface="Klee One"/>
              <a:ea typeface="Klee One"/>
              <a:cs typeface="Klee One"/>
              <a:sym typeface="Klee One"/>
            </a:endParaRPr>
          </a:p>
        </p:txBody>
      </p:sp>
      <p:sp>
        <p:nvSpPr>
          <p:cNvPr id="177" name="Google Shape;177;g3029371b4fa_0_33"/>
          <p:cNvSpPr txBox="1"/>
          <p:nvPr>
            <p:ph idx="2" type="body"/>
          </p:nvPr>
        </p:nvSpPr>
        <p:spPr>
          <a:xfrm>
            <a:off x="6591300" y="339253"/>
            <a:ext cx="518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76D0"/>
              </a:buClr>
              <a:buSzPts val="3600"/>
              <a:buNone/>
            </a:pPr>
            <a:r>
              <a:rPr b="1" lang="en-GB">
                <a:latin typeface="Klee One"/>
                <a:ea typeface="Klee One"/>
                <a:cs typeface="Klee One"/>
                <a:sym typeface="Klee One"/>
              </a:rPr>
              <a:t>功能 2: 新增一筆訂單</a:t>
            </a:r>
            <a:endParaRPr b="1">
              <a:latin typeface="Klee One"/>
              <a:ea typeface="Klee One"/>
              <a:cs typeface="Klee One"/>
              <a:sym typeface="Klee One"/>
            </a:endParaRPr>
          </a:p>
        </p:txBody>
      </p:sp>
      <p:pic>
        <p:nvPicPr>
          <p:cNvPr id="178" name="Google Shape;178;g3029371b4fa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400" y="1631703"/>
            <a:ext cx="52292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Kirby">
      <a:dk1>
        <a:srgbClr val="000000"/>
      </a:dk1>
      <a:lt1>
        <a:srgbClr val="FFFFFF"/>
      </a:lt1>
      <a:dk2>
        <a:srgbClr val="000058"/>
      </a:dk2>
      <a:lt2>
        <a:srgbClr val="EAEFF2"/>
      </a:lt2>
      <a:accent1>
        <a:srgbClr val="F73986"/>
      </a:accent1>
      <a:accent2>
        <a:srgbClr val="B21A4C"/>
      </a:accent2>
      <a:accent3>
        <a:srgbClr val="FECCE6"/>
      </a:accent3>
      <a:accent4>
        <a:srgbClr val="F7DB02"/>
      </a:accent4>
      <a:accent5>
        <a:srgbClr val="664DA7"/>
      </a:accent5>
      <a:accent6>
        <a:srgbClr val="054CC1"/>
      </a:accent6>
      <a:hlink>
        <a:srgbClr val="054CC1"/>
      </a:hlink>
      <a:folHlink>
        <a:srgbClr val="0000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2023-07-05T06:22:19Z</dcterms:created>
  <dc:creator>D Story Productions @dstoryco</dc:creator>
</cp:coreProperties>
</file>